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handoutMasterIdLst>
    <p:handoutMasterId r:id="rId9"/>
  </p:handoutMasterIdLst>
  <p:sldIdLst>
    <p:sldId id="262"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60D78-180A-4419-9BF6-172143768C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B3E02880-4E68-4EE4-8EC9-6A19B469AA11}">
      <dgm:prSet phldrT="[Κείμενο]"/>
      <dgm:spPr/>
      <dgm:t>
        <a:bodyPr/>
        <a:lstStyle/>
        <a:p>
          <a:r>
            <a:rPr lang="el-GR" dirty="0" smtClean="0"/>
            <a:t>Έλκει τα υλικά σώματα </a:t>
          </a:r>
          <a:endParaRPr lang="el-GR" dirty="0"/>
        </a:p>
      </dgm:t>
    </dgm:pt>
    <dgm:pt modelId="{9E284909-17FD-46AB-B9BA-B6843FEBEDD0}" type="parTrans" cxnId="{15F56203-0E22-4C42-A9DA-57FF2D03D128}">
      <dgm:prSet/>
      <dgm:spPr/>
      <dgm:t>
        <a:bodyPr/>
        <a:lstStyle/>
        <a:p>
          <a:endParaRPr lang="el-GR"/>
        </a:p>
      </dgm:t>
    </dgm:pt>
    <dgm:pt modelId="{104D52A2-53BC-494F-A411-C93BE62DFEB8}" type="sibTrans" cxnId="{15F56203-0E22-4C42-A9DA-57FF2D03D128}">
      <dgm:prSet/>
      <dgm:spPr/>
      <dgm:t>
        <a:bodyPr/>
        <a:lstStyle/>
        <a:p>
          <a:endParaRPr lang="el-GR"/>
        </a:p>
      </dgm:t>
    </dgm:pt>
    <dgm:pt modelId="{C106F178-E0B2-441B-9125-FD6B365BD528}">
      <dgm:prSet/>
      <dgm:spPr/>
      <dgm:t>
        <a:bodyPr/>
        <a:lstStyle/>
        <a:p>
          <a:r>
            <a:rPr lang="el-GR" dirty="0" smtClean="0"/>
            <a:t>Επιταχύνει τα πάντα στον ίδιο βαθμό ανεξάρτητα από το βάρος τους</a:t>
          </a:r>
          <a:endParaRPr lang="el-GR" dirty="0"/>
        </a:p>
      </dgm:t>
    </dgm:pt>
    <dgm:pt modelId="{E9C6AF9C-2BB6-4D85-89A2-3ED3D53AF709}" type="parTrans" cxnId="{9B33B16A-1536-4202-A004-C3990007049B}">
      <dgm:prSet/>
      <dgm:spPr/>
      <dgm:t>
        <a:bodyPr/>
        <a:lstStyle/>
        <a:p>
          <a:endParaRPr lang="el-GR"/>
        </a:p>
      </dgm:t>
    </dgm:pt>
    <dgm:pt modelId="{FB1E752C-1133-46F0-9486-EBECE167E856}" type="sibTrans" cxnId="{9B33B16A-1536-4202-A004-C3990007049B}">
      <dgm:prSet/>
      <dgm:spPr/>
      <dgm:t>
        <a:bodyPr/>
        <a:lstStyle/>
        <a:p>
          <a:endParaRPr lang="el-GR"/>
        </a:p>
      </dgm:t>
    </dgm:pt>
    <dgm:pt modelId="{5072FBA9-504C-4C28-9772-9CB35085AA81}">
      <dgm:prSet/>
      <dgm:spPr/>
      <dgm:t>
        <a:bodyPr/>
        <a:lstStyle/>
        <a:p>
          <a:r>
            <a:rPr lang="el-GR" dirty="0" smtClean="0"/>
            <a:t>Είναι υπεύθυνη για το φαινόμενο της παλίρροιας</a:t>
          </a:r>
        </a:p>
      </dgm:t>
    </dgm:pt>
    <dgm:pt modelId="{CFE6B3D5-3F7F-4B84-9495-0C835263185F}" type="parTrans" cxnId="{BA4B122F-50CC-412B-A2E5-4719820C0E6B}">
      <dgm:prSet/>
      <dgm:spPr/>
      <dgm:t>
        <a:bodyPr/>
        <a:lstStyle/>
        <a:p>
          <a:endParaRPr lang="el-GR"/>
        </a:p>
      </dgm:t>
    </dgm:pt>
    <dgm:pt modelId="{1A86624B-04B7-4BD1-84A7-35D42CA61CEF}" type="sibTrans" cxnId="{BA4B122F-50CC-412B-A2E5-4719820C0E6B}">
      <dgm:prSet/>
      <dgm:spPr/>
      <dgm:t>
        <a:bodyPr/>
        <a:lstStyle/>
        <a:p>
          <a:endParaRPr lang="el-GR"/>
        </a:p>
      </dgm:t>
    </dgm:pt>
    <dgm:pt modelId="{C7499C37-D005-4FC5-9614-8E766F69348E}">
      <dgm:prSet phldrT="[Κείμενο]"/>
      <dgm:spPr/>
      <dgm:t>
        <a:bodyPr/>
        <a:lstStyle/>
        <a:p>
          <a:r>
            <a:rPr lang="el-GR" dirty="0" smtClean="0"/>
            <a:t>Επηρεάζει τη σωστή λειτουργία των συσκευών</a:t>
          </a:r>
          <a:endParaRPr lang="el-GR" dirty="0"/>
        </a:p>
      </dgm:t>
    </dgm:pt>
    <dgm:pt modelId="{1E2579DA-3B25-455E-9C59-05D620CD15BE}" type="sibTrans" cxnId="{E50E5C0C-8E19-4DDA-ABE4-F97A689494AB}">
      <dgm:prSet/>
      <dgm:spPr/>
      <dgm:t>
        <a:bodyPr/>
        <a:lstStyle/>
        <a:p>
          <a:endParaRPr lang="el-GR"/>
        </a:p>
      </dgm:t>
    </dgm:pt>
    <dgm:pt modelId="{47D8D16F-A7FE-42AE-9812-B77B4CF68E54}" type="parTrans" cxnId="{E50E5C0C-8E19-4DDA-ABE4-F97A689494AB}">
      <dgm:prSet/>
      <dgm:spPr/>
      <dgm:t>
        <a:bodyPr/>
        <a:lstStyle/>
        <a:p>
          <a:endParaRPr lang="el-GR"/>
        </a:p>
      </dgm:t>
    </dgm:pt>
    <dgm:pt modelId="{35F965D7-4FAA-40E3-9AFB-4080E265CCFE}" type="pres">
      <dgm:prSet presAssocID="{FCC60D78-180A-4419-9BF6-172143768C60}" presName="linear" presStyleCnt="0">
        <dgm:presLayoutVars>
          <dgm:dir/>
          <dgm:animLvl val="lvl"/>
          <dgm:resizeHandles val="exact"/>
        </dgm:presLayoutVars>
      </dgm:prSet>
      <dgm:spPr/>
      <dgm:t>
        <a:bodyPr/>
        <a:lstStyle/>
        <a:p>
          <a:endParaRPr lang="el-GR"/>
        </a:p>
      </dgm:t>
    </dgm:pt>
    <dgm:pt modelId="{13E5F999-42E2-4BC2-8895-9EFED13F78CC}" type="pres">
      <dgm:prSet presAssocID="{B3E02880-4E68-4EE4-8EC9-6A19B469AA11}" presName="parentLin" presStyleCnt="0"/>
      <dgm:spPr/>
    </dgm:pt>
    <dgm:pt modelId="{99CFBCDE-35FB-4B29-9D0B-116D09270406}" type="pres">
      <dgm:prSet presAssocID="{B3E02880-4E68-4EE4-8EC9-6A19B469AA11}" presName="parentLeftMargin" presStyleLbl="node1" presStyleIdx="0" presStyleCnt="4"/>
      <dgm:spPr/>
      <dgm:t>
        <a:bodyPr/>
        <a:lstStyle/>
        <a:p>
          <a:endParaRPr lang="el-GR"/>
        </a:p>
      </dgm:t>
    </dgm:pt>
    <dgm:pt modelId="{ACBE7781-2A8D-44EF-8018-CCB7209BA5D2}" type="pres">
      <dgm:prSet presAssocID="{B3E02880-4E68-4EE4-8EC9-6A19B469AA11}" presName="parentText" presStyleLbl="node1" presStyleIdx="0" presStyleCnt="4">
        <dgm:presLayoutVars>
          <dgm:chMax val="0"/>
          <dgm:bulletEnabled val="1"/>
        </dgm:presLayoutVars>
      </dgm:prSet>
      <dgm:spPr/>
      <dgm:t>
        <a:bodyPr/>
        <a:lstStyle/>
        <a:p>
          <a:endParaRPr lang="el-GR"/>
        </a:p>
      </dgm:t>
    </dgm:pt>
    <dgm:pt modelId="{0C5802E8-4172-4CC4-81CB-7B883990D9FA}" type="pres">
      <dgm:prSet presAssocID="{B3E02880-4E68-4EE4-8EC9-6A19B469AA11}" presName="negativeSpace" presStyleCnt="0"/>
      <dgm:spPr/>
    </dgm:pt>
    <dgm:pt modelId="{98D7B95C-5A91-46B6-86A2-82376B0C6883}" type="pres">
      <dgm:prSet presAssocID="{B3E02880-4E68-4EE4-8EC9-6A19B469AA11}" presName="childText" presStyleLbl="conFgAcc1" presStyleIdx="0" presStyleCnt="4">
        <dgm:presLayoutVars>
          <dgm:bulletEnabled val="1"/>
        </dgm:presLayoutVars>
      </dgm:prSet>
      <dgm:spPr/>
    </dgm:pt>
    <dgm:pt modelId="{28203A75-CBB5-470E-9059-6CBCC6DAE5E7}" type="pres">
      <dgm:prSet presAssocID="{104D52A2-53BC-494F-A411-C93BE62DFEB8}" presName="spaceBetweenRectangles" presStyleCnt="0"/>
      <dgm:spPr/>
    </dgm:pt>
    <dgm:pt modelId="{8F8E0598-E319-48E1-9010-23FC29A83BA1}" type="pres">
      <dgm:prSet presAssocID="{C7499C37-D005-4FC5-9614-8E766F69348E}" presName="parentLin" presStyleCnt="0"/>
      <dgm:spPr/>
    </dgm:pt>
    <dgm:pt modelId="{51C97913-9645-4B65-AD3D-7E3BE7D44D5B}" type="pres">
      <dgm:prSet presAssocID="{C7499C37-D005-4FC5-9614-8E766F69348E}" presName="parentLeftMargin" presStyleLbl="node1" presStyleIdx="0" presStyleCnt="4"/>
      <dgm:spPr/>
      <dgm:t>
        <a:bodyPr/>
        <a:lstStyle/>
        <a:p>
          <a:endParaRPr lang="el-GR"/>
        </a:p>
      </dgm:t>
    </dgm:pt>
    <dgm:pt modelId="{8617BA44-1B8A-4703-BB51-BE2A3C26F65B}" type="pres">
      <dgm:prSet presAssocID="{C7499C37-D005-4FC5-9614-8E766F69348E}" presName="parentText" presStyleLbl="node1" presStyleIdx="1" presStyleCnt="4">
        <dgm:presLayoutVars>
          <dgm:chMax val="0"/>
          <dgm:bulletEnabled val="1"/>
        </dgm:presLayoutVars>
      </dgm:prSet>
      <dgm:spPr/>
      <dgm:t>
        <a:bodyPr/>
        <a:lstStyle/>
        <a:p>
          <a:endParaRPr lang="el-GR"/>
        </a:p>
      </dgm:t>
    </dgm:pt>
    <dgm:pt modelId="{C9422367-F6ED-4664-8196-D25B38EB630F}" type="pres">
      <dgm:prSet presAssocID="{C7499C37-D005-4FC5-9614-8E766F69348E}" presName="negativeSpace" presStyleCnt="0"/>
      <dgm:spPr/>
    </dgm:pt>
    <dgm:pt modelId="{4CF72D84-9B8E-40A8-8916-B48FF3A81559}" type="pres">
      <dgm:prSet presAssocID="{C7499C37-D005-4FC5-9614-8E766F69348E}" presName="childText" presStyleLbl="conFgAcc1" presStyleIdx="1" presStyleCnt="4">
        <dgm:presLayoutVars>
          <dgm:bulletEnabled val="1"/>
        </dgm:presLayoutVars>
      </dgm:prSet>
      <dgm:spPr/>
    </dgm:pt>
    <dgm:pt modelId="{B857DC14-406A-46CE-8D17-AB90797EC98C}" type="pres">
      <dgm:prSet presAssocID="{1E2579DA-3B25-455E-9C59-05D620CD15BE}" presName="spaceBetweenRectangles" presStyleCnt="0"/>
      <dgm:spPr/>
    </dgm:pt>
    <dgm:pt modelId="{08BD060D-0476-4919-96EB-80818CA78DDC}" type="pres">
      <dgm:prSet presAssocID="{C106F178-E0B2-441B-9125-FD6B365BD528}" presName="parentLin" presStyleCnt="0"/>
      <dgm:spPr/>
    </dgm:pt>
    <dgm:pt modelId="{C857FC94-D3FD-4BDC-81E6-991B492625FB}" type="pres">
      <dgm:prSet presAssocID="{C106F178-E0B2-441B-9125-FD6B365BD528}" presName="parentLeftMargin" presStyleLbl="node1" presStyleIdx="1" presStyleCnt="4"/>
      <dgm:spPr/>
      <dgm:t>
        <a:bodyPr/>
        <a:lstStyle/>
        <a:p>
          <a:endParaRPr lang="el-GR"/>
        </a:p>
      </dgm:t>
    </dgm:pt>
    <dgm:pt modelId="{7D4C287B-8F1D-4CDA-97C8-2F7CE55D9705}" type="pres">
      <dgm:prSet presAssocID="{C106F178-E0B2-441B-9125-FD6B365BD528}" presName="parentText" presStyleLbl="node1" presStyleIdx="2" presStyleCnt="4">
        <dgm:presLayoutVars>
          <dgm:chMax val="0"/>
          <dgm:bulletEnabled val="1"/>
        </dgm:presLayoutVars>
      </dgm:prSet>
      <dgm:spPr/>
      <dgm:t>
        <a:bodyPr/>
        <a:lstStyle/>
        <a:p>
          <a:endParaRPr lang="el-GR"/>
        </a:p>
      </dgm:t>
    </dgm:pt>
    <dgm:pt modelId="{CB3C5221-41DC-4AF3-B1C1-F3C4B12EA6C3}" type="pres">
      <dgm:prSet presAssocID="{C106F178-E0B2-441B-9125-FD6B365BD528}" presName="negativeSpace" presStyleCnt="0"/>
      <dgm:spPr/>
    </dgm:pt>
    <dgm:pt modelId="{B4F5A1A8-BD0E-4128-9129-2774CE1E0B07}" type="pres">
      <dgm:prSet presAssocID="{C106F178-E0B2-441B-9125-FD6B365BD528}" presName="childText" presStyleLbl="conFgAcc1" presStyleIdx="2" presStyleCnt="4">
        <dgm:presLayoutVars>
          <dgm:bulletEnabled val="1"/>
        </dgm:presLayoutVars>
      </dgm:prSet>
      <dgm:spPr/>
    </dgm:pt>
    <dgm:pt modelId="{CBD91B5C-6FCC-4CD1-8966-D5379099F609}" type="pres">
      <dgm:prSet presAssocID="{FB1E752C-1133-46F0-9486-EBECE167E856}" presName="spaceBetweenRectangles" presStyleCnt="0"/>
      <dgm:spPr/>
    </dgm:pt>
    <dgm:pt modelId="{C4CF23CC-98D8-4C7F-B487-5093DC6B6D2F}" type="pres">
      <dgm:prSet presAssocID="{5072FBA9-504C-4C28-9772-9CB35085AA81}" presName="parentLin" presStyleCnt="0"/>
      <dgm:spPr/>
    </dgm:pt>
    <dgm:pt modelId="{71E0F712-52A0-453B-A02F-A21AC87B6420}" type="pres">
      <dgm:prSet presAssocID="{5072FBA9-504C-4C28-9772-9CB35085AA81}" presName="parentLeftMargin" presStyleLbl="node1" presStyleIdx="2" presStyleCnt="4"/>
      <dgm:spPr/>
      <dgm:t>
        <a:bodyPr/>
        <a:lstStyle/>
        <a:p>
          <a:endParaRPr lang="el-GR"/>
        </a:p>
      </dgm:t>
    </dgm:pt>
    <dgm:pt modelId="{FCFD1E5E-DE40-4619-9DC5-3205D1F8485D}" type="pres">
      <dgm:prSet presAssocID="{5072FBA9-504C-4C28-9772-9CB35085AA81}" presName="parentText" presStyleLbl="node1" presStyleIdx="3" presStyleCnt="4">
        <dgm:presLayoutVars>
          <dgm:chMax val="0"/>
          <dgm:bulletEnabled val="1"/>
        </dgm:presLayoutVars>
      </dgm:prSet>
      <dgm:spPr/>
      <dgm:t>
        <a:bodyPr/>
        <a:lstStyle/>
        <a:p>
          <a:endParaRPr lang="el-GR"/>
        </a:p>
      </dgm:t>
    </dgm:pt>
    <dgm:pt modelId="{BF00C23A-D564-41E9-82B7-F8A1FD8D50D3}" type="pres">
      <dgm:prSet presAssocID="{5072FBA9-504C-4C28-9772-9CB35085AA81}" presName="negativeSpace" presStyleCnt="0"/>
      <dgm:spPr/>
    </dgm:pt>
    <dgm:pt modelId="{EE713F99-54C8-4DA1-BC52-DD2BDAA2D851}" type="pres">
      <dgm:prSet presAssocID="{5072FBA9-504C-4C28-9772-9CB35085AA81}" presName="childText" presStyleLbl="conFgAcc1" presStyleIdx="3" presStyleCnt="4">
        <dgm:presLayoutVars>
          <dgm:bulletEnabled val="1"/>
        </dgm:presLayoutVars>
      </dgm:prSet>
      <dgm:spPr/>
    </dgm:pt>
  </dgm:ptLst>
  <dgm:cxnLst>
    <dgm:cxn modelId="{15F56203-0E22-4C42-A9DA-57FF2D03D128}" srcId="{FCC60D78-180A-4419-9BF6-172143768C60}" destId="{B3E02880-4E68-4EE4-8EC9-6A19B469AA11}" srcOrd="0" destOrd="0" parTransId="{9E284909-17FD-46AB-B9BA-B6843FEBEDD0}" sibTransId="{104D52A2-53BC-494F-A411-C93BE62DFEB8}"/>
    <dgm:cxn modelId="{BA4B122F-50CC-412B-A2E5-4719820C0E6B}" srcId="{FCC60D78-180A-4419-9BF6-172143768C60}" destId="{5072FBA9-504C-4C28-9772-9CB35085AA81}" srcOrd="3" destOrd="0" parTransId="{CFE6B3D5-3F7F-4B84-9495-0C835263185F}" sibTransId="{1A86624B-04B7-4BD1-84A7-35D42CA61CEF}"/>
    <dgm:cxn modelId="{524BDE6D-3448-46D6-BEBA-0CFC9C7C97E5}" type="presOf" srcId="{C106F178-E0B2-441B-9125-FD6B365BD528}" destId="{7D4C287B-8F1D-4CDA-97C8-2F7CE55D9705}" srcOrd="1" destOrd="0" presId="urn:microsoft.com/office/officeart/2005/8/layout/list1"/>
    <dgm:cxn modelId="{ACAEBB29-916D-47B1-8EFF-5747AE2A9518}" type="presOf" srcId="{5072FBA9-504C-4C28-9772-9CB35085AA81}" destId="{FCFD1E5E-DE40-4619-9DC5-3205D1F8485D}" srcOrd="1" destOrd="0" presId="urn:microsoft.com/office/officeart/2005/8/layout/list1"/>
    <dgm:cxn modelId="{E50E5C0C-8E19-4DDA-ABE4-F97A689494AB}" srcId="{FCC60D78-180A-4419-9BF6-172143768C60}" destId="{C7499C37-D005-4FC5-9614-8E766F69348E}" srcOrd="1" destOrd="0" parTransId="{47D8D16F-A7FE-42AE-9812-B77B4CF68E54}" sibTransId="{1E2579DA-3B25-455E-9C59-05D620CD15BE}"/>
    <dgm:cxn modelId="{7CBA4BE5-95E3-46BD-9529-153C2DF78178}" type="presOf" srcId="{FCC60D78-180A-4419-9BF6-172143768C60}" destId="{35F965D7-4FAA-40E3-9AFB-4080E265CCFE}" srcOrd="0" destOrd="0" presId="urn:microsoft.com/office/officeart/2005/8/layout/list1"/>
    <dgm:cxn modelId="{BA11CDF5-59FC-4BFC-B1D3-F3CC10B7A4C1}" type="presOf" srcId="{C7499C37-D005-4FC5-9614-8E766F69348E}" destId="{8617BA44-1B8A-4703-BB51-BE2A3C26F65B}" srcOrd="1" destOrd="0" presId="urn:microsoft.com/office/officeart/2005/8/layout/list1"/>
    <dgm:cxn modelId="{C583E785-52E5-4742-B10A-5D48D99B8D9B}" type="presOf" srcId="{B3E02880-4E68-4EE4-8EC9-6A19B469AA11}" destId="{ACBE7781-2A8D-44EF-8018-CCB7209BA5D2}" srcOrd="1" destOrd="0" presId="urn:microsoft.com/office/officeart/2005/8/layout/list1"/>
    <dgm:cxn modelId="{6AA512C5-3059-4C36-9794-253630489AC4}" type="presOf" srcId="{5072FBA9-504C-4C28-9772-9CB35085AA81}" destId="{71E0F712-52A0-453B-A02F-A21AC87B6420}" srcOrd="0" destOrd="0" presId="urn:microsoft.com/office/officeart/2005/8/layout/list1"/>
    <dgm:cxn modelId="{F374C0BE-5D21-4658-B50F-5819A4CD5125}" type="presOf" srcId="{C106F178-E0B2-441B-9125-FD6B365BD528}" destId="{C857FC94-D3FD-4BDC-81E6-991B492625FB}" srcOrd="0" destOrd="0" presId="urn:microsoft.com/office/officeart/2005/8/layout/list1"/>
    <dgm:cxn modelId="{73D9165D-286C-4A6B-A065-91B394426B86}" type="presOf" srcId="{B3E02880-4E68-4EE4-8EC9-6A19B469AA11}" destId="{99CFBCDE-35FB-4B29-9D0B-116D09270406}" srcOrd="0" destOrd="0" presId="urn:microsoft.com/office/officeart/2005/8/layout/list1"/>
    <dgm:cxn modelId="{EBED6259-E255-4464-A482-BFB418ABD57D}" type="presOf" srcId="{C7499C37-D005-4FC5-9614-8E766F69348E}" destId="{51C97913-9645-4B65-AD3D-7E3BE7D44D5B}" srcOrd="0" destOrd="0" presId="urn:microsoft.com/office/officeart/2005/8/layout/list1"/>
    <dgm:cxn modelId="{9B33B16A-1536-4202-A004-C3990007049B}" srcId="{FCC60D78-180A-4419-9BF6-172143768C60}" destId="{C106F178-E0B2-441B-9125-FD6B365BD528}" srcOrd="2" destOrd="0" parTransId="{E9C6AF9C-2BB6-4D85-89A2-3ED3D53AF709}" sibTransId="{FB1E752C-1133-46F0-9486-EBECE167E856}"/>
    <dgm:cxn modelId="{A67B4BB9-8489-47A0-9D04-902FAECA0F55}" type="presParOf" srcId="{35F965D7-4FAA-40E3-9AFB-4080E265CCFE}" destId="{13E5F999-42E2-4BC2-8895-9EFED13F78CC}" srcOrd="0" destOrd="0" presId="urn:microsoft.com/office/officeart/2005/8/layout/list1"/>
    <dgm:cxn modelId="{675932A1-BA37-4562-9CF0-E544BC02BE30}" type="presParOf" srcId="{13E5F999-42E2-4BC2-8895-9EFED13F78CC}" destId="{99CFBCDE-35FB-4B29-9D0B-116D09270406}" srcOrd="0" destOrd="0" presId="urn:microsoft.com/office/officeart/2005/8/layout/list1"/>
    <dgm:cxn modelId="{3AA8B36F-2521-4062-B0E8-3933FDFBFB22}" type="presParOf" srcId="{13E5F999-42E2-4BC2-8895-9EFED13F78CC}" destId="{ACBE7781-2A8D-44EF-8018-CCB7209BA5D2}" srcOrd="1" destOrd="0" presId="urn:microsoft.com/office/officeart/2005/8/layout/list1"/>
    <dgm:cxn modelId="{B6A8D7FE-BB0B-4D69-B57A-71E1207DC523}" type="presParOf" srcId="{35F965D7-4FAA-40E3-9AFB-4080E265CCFE}" destId="{0C5802E8-4172-4CC4-81CB-7B883990D9FA}" srcOrd="1" destOrd="0" presId="urn:microsoft.com/office/officeart/2005/8/layout/list1"/>
    <dgm:cxn modelId="{1C6BED58-17AA-46DA-B623-327A68336AC1}" type="presParOf" srcId="{35F965D7-4FAA-40E3-9AFB-4080E265CCFE}" destId="{98D7B95C-5A91-46B6-86A2-82376B0C6883}" srcOrd="2" destOrd="0" presId="urn:microsoft.com/office/officeart/2005/8/layout/list1"/>
    <dgm:cxn modelId="{1B2D014D-CA4B-44BF-A99E-94DAA30E084B}" type="presParOf" srcId="{35F965D7-4FAA-40E3-9AFB-4080E265CCFE}" destId="{28203A75-CBB5-470E-9059-6CBCC6DAE5E7}" srcOrd="3" destOrd="0" presId="urn:microsoft.com/office/officeart/2005/8/layout/list1"/>
    <dgm:cxn modelId="{DB517450-D084-425A-89D0-CFB627BC3D54}" type="presParOf" srcId="{35F965D7-4FAA-40E3-9AFB-4080E265CCFE}" destId="{8F8E0598-E319-48E1-9010-23FC29A83BA1}" srcOrd="4" destOrd="0" presId="urn:microsoft.com/office/officeart/2005/8/layout/list1"/>
    <dgm:cxn modelId="{A2B7E482-9E07-413A-8421-822A8C62518D}" type="presParOf" srcId="{8F8E0598-E319-48E1-9010-23FC29A83BA1}" destId="{51C97913-9645-4B65-AD3D-7E3BE7D44D5B}" srcOrd="0" destOrd="0" presId="urn:microsoft.com/office/officeart/2005/8/layout/list1"/>
    <dgm:cxn modelId="{D8F81C4E-5B6D-4D4B-86BA-2DC7B2A0BDC2}" type="presParOf" srcId="{8F8E0598-E319-48E1-9010-23FC29A83BA1}" destId="{8617BA44-1B8A-4703-BB51-BE2A3C26F65B}" srcOrd="1" destOrd="0" presId="urn:microsoft.com/office/officeart/2005/8/layout/list1"/>
    <dgm:cxn modelId="{4609EE29-DAC2-4113-B2AD-7B7F29D4F72C}" type="presParOf" srcId="{35F965D7-4FAA-40E3-9AFB-4080E265CCFE}" destId="{C9422367-F6ED-4664-8196-D25B38EB630F}" srcOrd="5" destOrd="0" presId="urn:microsoft.com/office/officeart/2005/8/layout/list1"/>
    <dgm:cxn modelId="{008C3889-D66A-4176-AAA6-A430B4068F65}" type="presParOf" srcId="{35F965D7-4FAA-40E3-9AFB-4080E265CCFE}" destId="{4CF72D84-9B8E-40A8-8916-B48FF3A81559}" srcOrd="6" destOrd="0" presId="urn:microsoft.com/office/officeart/2005/8/layout/list1"/>
    <dgm:cxn modelId="{A8368B7B-188F-4071-8C5D-B4B7EB93178D}" type="presParOf" srcId="{35F965D7-4FAA-40E3-9AFB-4080E265CCFE}" destId="{B857DC14-406A-46CE-8D17-AB90797EC98C}" srcOrd="7" destOrd="0" presId="urn:microsoft.com/office/officeart/2005/8/layout/list1"/>
    <dgm:cxn modelId="{63A48E23-7673-433A-B239-2B42445AE574}" type="presParOf" srcId="{35F965D7-4FAA-40E3-9AFB-4080E265CCFE}" destId="{08BD060D-0476-4919-96EB-80818CA78DDC}" srcOrd="8" destOrd="0" presId="urn:microsoft.com/office/officeart/2005/8/layout/list1"/>
    <dgm:cxn modelId="{731DDCEC-901E-40BD-847D-CF6EDC27FDD5}" type="presParOf" srcId="{08BD060D-0476-4919-96EB-80818CA78DDC}" destId="{C857FC94-D3FD-4BDC-81E6-991B492625FB}" srcOrd="0" destOrd="0" presId="urn:microsoft.com/office/officeart/2005/8/layout/list1"/>
    <dgm:cxn modelId="{A1EF5098-FC5C-41F3-B918-7702F50F6E50}" type="presParOf" srcId="{08BD060D-0476-4919-96EB-80818CA78DDC}" destId="{7D4C287B-8F1D-4CDA-97C8-2F7CE55D9705}" srcOrd="1" destOrd="0" presId="urn:microsoft.com/office/officeart/2005/8/layout/list1"/>
    <dgm:cxn modelId="{45BA6D0F-0C68-4154-B46E-EED8C4D33203}" type="presParOf" srcId="{35F965D7-4FAA-40E3-9AFB-4080E265CCFE}" destId="{CB3C5221-41DC-4AF3-B1C1-F3C4B12EA6C3}" srcOrd="9" destOrd="0" presId="urn:microsoft.com/office/officeart/2005/8/layout/list1"/>
    <dgm:cxn modelId="{896F861D-17B5-4ACF-9AF1-B08CEBFDCC6A}" type="presParOf" srcId="{35F965D7-4FAA-40E3-9AFB-4080E265CCFE}" destId="{B4F5A1A8-BD0E-4128-9129-2774CE1E0B07}" srcOrd="10" destOrd="0" presId="urn:microsoft.com/office/officeart/2005/8/layout/list1"/>
    <dgm:cxn modelId="{14F59D20-8533-4B46-BD3C-581BE429659E}" type="presParOf" srcId="{35F965D7-4FAA-40E3-9AFB-4080E265CCFE}" destId="{CBD91B5C-6FCC-4CD1-8966-D5379099F609}" srcOrd="11" destOrd="0" presId="urn:microsoft.com/office/officeart/2005/8/layout/list1"/>
    <dgm:cxn modelId="{805BEAC9-81EA-42DC-BB8E-A8222168D417}" type="presParOf" srcId="{35F965D7-4FAA-40E3-9AFB-4080E265CCFE}" destId="{C4CF23CC-98D8-4C7F-B487-5093DC6B6D2F}" srcOrd="12" destOrd="0" presId="urn:microsoft.com/office/officeart/2005/8/layout/list1"/>
    <dgm:cxn modelId="{A4B80D30-EEDF-490D-A362-6102341ED4E1}" type="presParOf" srcId="{C4CF23CC-98D8-4C7F-B487-5093DC6B6D2F}" destId="{71E0F712-52A0-453B-A02F-A21AC87B6420}" srcOrd="0" destOrd="0" presId="urn:microsoft.com/office/officeart/2005/8/layout/list1"/>
    <dgm:cxn modelId="{8180C7F3-C0C0-47E5-9224-EA1BF3C633B4}" type="presParOf" srcId="{C4CF23CC-98D8-4C7F-B487-5093DC6B6D2F}" destId="{FCFD1E5E-DE40-4619-9DC5-3205D1F8485D}" srcOrd="1" destOrd="0" presId="urn:microsoft.com/office/officeart/2005/8/layout/list1"/>
    <dgm:cxn modelId="{1A315664-A0D4-4705-8BD9-CD592FC8B86B}" type="presParOf" srcId="{35F965D7-4FAA-40E3-9AFB-4080E265CCFE}" destId="{BF00C23A-D564-41E9-82B7-F8A1FD8D50D3}" srcOrd="13" destOrd="0" presId="urn:microsoft.com/office/officeart/2005/8/layout/list1"/>
    <dgm:cxn modelId="{50578AF9-59DF-42B3-AF2F-35CCF4E6874D}" type="presParOf" srcId="{35F965D7-4FAA-40E3-9AFB-4080E265CCFE}" destId="{EE713F99-54C8-4DA1-BC52-DD2BDAA2D851}"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7B95C-5A91-46B6-86A2-82376B0C6883}">
      <dsp:nvSpPr>
        <dsp:cNvPr id="0" name=""/>
        <dsp:cNvSpPr/>
      </dsp:nvSpPr>
      <dsp:spPr>
        <a:xfrm>
          <a:off x="0" y="428819"/>
          <a:ext cx="813690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BE7781-2A8D-44EF-8018-CCB7209BA5D2}">
      <dsp:nvSpPr>
        <dsp:cNvPr id="0" name=""/>
        <dsp:cNvSpPr/>
      </dsp:nvSpPr>
      <dsp:spPr>
        <a:xfrm>
          <a:off x="406845" y="222179"/>
          <a:ext cx="5695832"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l" defTabSz="622300">
            <a:lnSpc>
              <a:spcPct val="90000"/>
            </a:lnSpc>
            <a:spcBef>
              <a:spcPct val="0"/>
            </a:spcBef>
            <a:spcAft>
              <a:spcPct val="35000"/>
            </a:spcAft>
          </a:pPr>
          <a:r>
            <a:rPr lang="el-GR" sz="1400" kern="1200" dirty="0" smtClean="0"/>
            <a:t>Έλκει τα υλικά σώματα </a:t>
          </a:r>
          <a:endParaRPr lang="el-GR" sz="1400" kern="1200" dirty="0"/>
        </a:p>
      </dsp:txBody>
      <dsp:txXfrm>
        <a:off x="427020" y="242354"/>
        <a:ext cx="5655482" cy="372930"/>
      </dsp:txXfrm>
    </dsp:sp>
    <dsp:sp modelId="{4CF72D84-9B8E-40A8-8916-B48FF3A81559}">
      <dsp:nvSpPr>
        <dsp:cNvPr id="0" name=""/>
        <dsp:cNvSpPr/>
      </dsp:nvSpPr>
      <dsp:spPr>
        <a:xfrm>
          <a:off x="0" y="1063859"/>
          <a:ext cx="813690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17BA44-1B8A-4703-BB51-BE2A3C26F65B}">
      <dsp:nvSpPr>
        <dsp:cNvPr id="0" name=""/>
        <dsp:cNvSpPr/>
      </dsp:nvSpPr>
      <dsp:spPr>
        <a:xfrm>
          <a:off x="406845" y="857219"/>
          <a:ext cx="5695832"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l" defTabSz="622300">
            <a:lnSpc>
              <a:spcPct val="90000"/>
            </a:lnSpc>
            <a:spcBef>
              <a:spcPct val="0"/>
            </a:spcBef>
            <a:spcAft>
              <a:spcPct val="35000"/>
            </a:spcAft>
          </a:pPr>
          <a:r>
            <a:rPr lang="el-GR" sz="1400" kern="1200" dirty="0" smtClean="0"/>
            <a:t>Επηρεάζει τη σωστή λειτουργία των συσκευών</a:t>
          </a:r>
          <a:endParaRPr lang="el-GR" sz="1400" kern="1200" dirty="0"/>
        </a:p>
      </dsp:txBody>
      <dsp:txXfrm>
        <a:off x="427020" y="877394"/>
        <a:ext cx="5655482" cy="372930"/>
      </dsp:txXfrm>
    </dsp:sp>
    <dsp:sp modelId="{B4F5A1A8-BD0E-4128-9129-2774CE1E0B07}">
      <dsp:nvSpPr>
        <dsp:cNvPr id="0" name=""/>
        <dsp:cNvSpPr/>
      </dsp:nvSpPr>
      <dsp:spPr>
        <a:xfrm>
          <a:off x="0" y="1698899"/>
          <a:ext cx="813690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D4C287B-8F1D-4CDA-97C8-2F7CE55D9705}">
      <dsp:nvSpPr>
        <dsp:cNvPr id="0" name=""/>
        <dsp:cNvSpPr/>
      </dsp:nvSpPr>
      <dsp:spPr>
        <a:xfrm>
          <a:off x="406845" y="1492259"/>
          <a:ext cx="5695832"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l" defTabSz="622300">
            <a:lnSpc>
              <a:spcPct val="90000"/>
            </a:lnSpc>
            <a:spcBef>
              <a:spcPct val="0"/>
            </a:spcBef>
            <a:spcAft>
              <a:spcPct val="35000"/>
            </a:spcAft>
          </a:pPr>
          <a:r>
            <a:rPr lang="el-GR" sz="1400" kern="1200" dirty="0" smtClean="0"/>
            <a:t>Επιταχύνει τα πάντα στον ίδιο βαθμό ανεξάρτητα από το βάρος τους</a:t>
          </a:r>
          <a:endParaRPr lang="el-GR" sz="1400" kern="1200" dirty="0"/>
        </a:p>
      </dsp:txBody>
      <dsp:txXfrm>
        <a:off x="427020" y="1512434"/>
        <a:ext cx="5655482" cy="372930"/>
      </dsp:txXfrm>
    </dsp:sp>
    <dsp:sp modelId="{EE713F99-54C8-4DA1-BC52-DD2BDAA2D851}">
      <dsp:nvSpPr>
        <dsp:cNvPr id="0" name=""/>
        <dsp:cNvSpPr/>
      </dsp:nvSpPr>
      <dsp:spPr>
        <a:xfrm>
          <a:off x="0" y="2333939"/>
          <a:ext cx="813690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FD1E5E-DE40-4619-9DC5-3205D1F8485D}">
      <dsp:nvSpPr>
        <dsp:cNvPr id="0" name=""/>
        <dsp:cNvSpPr/>
      </dsp:nvSpPr>
      <dsp:spPr>
        <a:xfrm>
          <a:off x="406845" y="2127299"/>
          <a:ext cx="5695832"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289" tIns="0" rIns="215289" bIns="0" numCol="1" spcCol="1270" anchor="ctr" anchorCtr="0">
          <a:noAutofit/>
        </a:bodyPr>
        <a:lstStyle/>
        <a:p>
          <a:pPr lvl="0" algn="l" defTabSz="622300">
            <a:lnSpc>
              <a:spcPct val="90000"/>
            </a:lnSpc>
            <a:spcBef>
              <a:spcPct val="0"/>
            </a:spcBef>
            <a:spcAft>
              <a:spcPct val="35000"/>
            </a:spcAft>
          </a:pPr>
          <a:r>
            <a:rPr lang="el-GR" sz="1400" kern="1200" dirty="0" smtClean="0"/>
            <a:t>Είναι υπεύθυνη για το φαινόμενο της παλίρροιας</a:t>
          </a:r>
        </a:p>
      </dsp:txBody>
      <dsp:txXfrm>
        <a:off x="427020" y="2147474"/>
        <a:ext cx="5655482"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654D3F-AABC-45B6-B298-724615FA894D}" type="datetimeFigureOut">
              <a:rPr lang="el-GR" smtClean="0"/>
              <a:t>24/4/2018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90A243-8DCA-4A4E-A138-96483C2FAECF}" type="slidenum">
              <a:rPr lang="el-GR" smtClean="0"/>
              <a:t>‹#›</a:t>
            </a:fld>
            <a:endParaRPr lang="el-GR"/>
          </a:p>
        </p:txBody>
      </p:sp>
    </p:spTree>
    <p:extLst>
      <p:ext uri="{BB962C8B-B14F-4D97-AF65-F5344CB8AC3E}">
        <p14:creationId xmlns:p14="http://schemas.microsoft.com/office/powerpoint/2010/main" val="32385579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4BBA83-4BB2-44DE-A51B-F9127E039315}" type="datetimeFigureOut">
              <a:rPr lang="el-GR" smtClean="0"/>
              <a:pPr/>
              <a:t>24/4/2018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02436F-894E-47B9-836A-48BE8A0890CD}" type="slidenum">
              <a:rPr lang="el-GR" smtClean="0"/>
              <a:pPr/>
              <a:t>‹#›</a:t>
            </a:fld>
            <a:endParaRPr lang="el-GR"/>
          </a:p>
        </p:txBody>
      </p:sp>
    </p:spTree>
    <p:extLst>
      <p:ext uri="{BB962C8B-B14F-4D97-AF65-F5344CB8AC3E}">
        <p14:creationId xmlns:p14="http://schemas.microsoft.com/office/powerpoint/2010/main" val="82257270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7602436F-894E-47B9-836A-48BE8A0890CD}" type="slidenum">
              <a:rPr lang="el-GR" smtClean="0"/>
              <a:pPr/>
              <a:t>1</a:t>
            </a:fld>
            <a:endParaRPr lang="el-GR"/>
          </a:p>
        </p:txBody>
      </p:sp>
      <p:sp>
        <p:nvSpPr>
          <p:cNvPr id="5" name="4 - Θέση κεφαλίδας"/>
          <p:cNvSpPr>
            <a:spLocks noGrp="1"/>
          </p:cNvSpPr>
          <p:nvPr>
            <p:ph type="hdr" sz="quarter" idx="11"/>
          </p:nvPr>
        </p:nvSpPr>
        <p:spPr/>
        <p:txBody>
          <a:bodyPr/>
          <a:lstStyle/>
          <a:p>
            <a:r>
              <a:rPr lang="el-GR" smtClean="0"/>
              <a:t>Παιδαγωγικό Τμήμα Δημοτικής Εκπαίδευσης</a:t>
            </a:r>
            <a:endParaRPr lang="el-GR"/>
          </a:p>
        </p:txBody>
      </p:sp>
    </p:spTree>
    <p:extLst>
      <p:ext uri="{BB962C8B-B14F-4D97-AF65-F5344CB8AC3E}">
        <p14:creationId xmlns:p14="http://schemas.microsoft.com/office/powerpoint/2010/main" val="3922950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84EDC5C7-72F7-423E-BE34-3AFA26311BEE}" type="datetime1">
              <a:rPr lang="el-GR" smtClean="0"/>
              <a:pPr/>
              <a:t>24/4/2018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247304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691BDAD-5DFE-4D3D-9CF1-D710E722B2D5}" type="datetime1">
              <a:rPr lang="el-GR" smtClean="0"/>
              <a:pPr/>
              <a:t>24/4/2018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221537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DC4E512-1C56-41BB-9CC8-8FA77BFCDBE4}" type="datetime1">
              <a:rPr lang="el-GR" smtClean="0"/>
              <a:pPr/>
              <a:t>24/4/2018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1382225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30FC553E-9F0B-42B9-AAEC-4CBBFC1FD9E5}" type="datetime1">
              <a:rPr lang="el-GR" smtClean="0"/>
              <a:pPr/>
              <a:t>24/4/2018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3334483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93C24C56-AC26-4753-8168-AFF7686CF83B}" type="datetime1">
              <a:rPr lang="el-GR" smtClean="0"/>
              <a:pPr/>
              <a:t>24/4/2018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247788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2B4A9497-FB62-4F2B-90A4-8DED7140CBD0}" type="datetime1">
              <a:rPr lang="el-GR" smtClean="0"/>
              <a:pPr/>
              <a:t>24/4/2018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3174523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36B51D30-7308-4306-95AE-CD7D94BE3F47}" type="datetime1">
              <a:rPr lang="el-GR" smtClean="0"/>
              <a:pPr/>
              <a:t>24/4/2018</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244313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9511EEF9-20A8-458D-A190-D715620FA2FE}" type="datetime1">
              <a:rPr lang="el-GR" smtClean="0"/>
              <a:pPr/>
              <a:t>24/4/2018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301699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912E49FA-B30F-4EF5-80C8-E324E7189951}" type="datetime1">
              <a:rPr lang="el-GR" smtClean="0"/>
              <a:pPr/>
              <a:t>24/4/2018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308123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31572A79-83F8-4C01-9176-C16ABA2F529A}" type="datetime1">
              <a:rPr lang="el-GR" smtClean="0"/>
              <a:pPr/>
              <a:t>24/4/2018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3278044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85BCA8EA-F40A-4851-A029-451017D2D1E4}" type="datetime1">
              <a:rPr lang="el-GR" smtClean="0"/>
              <a:pPr/>
              <a:t>24/4/2018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C9BFEE73-C87F-47F6-9199-FA4B9280641F}" type="slidenum">
              <a:rPr lang="el-GR" smtClean="0"/>
              <a:pPr/>
              <a:t>‹#›</a:t>
            </a:fld>
            <a:endParaRPr lang="el-GR"/>
          </a:p>
        </p:txBody>
      </p:sp>
    </p:spTree>
    <p:extLst>
      <p:ext uri="{BB962C8B-B14F-4D97-AF65-F5344CB8AC3E}">
        <p14:creationId xmlns:p14="http://schemas.microsoft.com/office/powerpoint/2010/main" val="2460483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F1E4EF-73B6-4CB4-8D2D-B2E434ECF18C}" type="datetime1">
              <a:rPr lang="el-GR" smtClean="0"/>
              <a:pPr/>
              <a:t>24/4/2018</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FEE73-C87F-47F6-9199-FA4B9280641F}" type="slidenum">
              <a:rPr lang="el-GR" smtClean="0"/>
              <a:pPr/>
              <a:t>‹#›</a:t>
            </a:fld>
            <a:endParaRPr lang="el-GR"/>
          </a:p>
        </p:txBody>
      </p:sp>
    </p:spTree>
    <p:extLst>
      <p:ext uri="{BB962C8B-B14F-4D97-AF65-F5344CB8AC3E}">
        <p14:creationId xmlns:p14="http://schemas.microsoft.com/office/powerpoint/2010/main" val="375772076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a:ln>
            <a:noFill/>
          </a:ln>
        </p:spPr>
        <p:txBody>
          <a:bodyPr>
            <a:normAutofit/>
          </a:bodyPr>
          <a:lstStyle/>
          <a:p>
            <a:r>
              <a:rPr lang="el-GR" dirty="0" smtClean="0"/>
              <a:t>Πληροφορική και Νέες Τεχνολογίες στην Εκπαίδευση</a:t>
            </a:r>
            <a:endParaRPr lang="el-GR" dirty="0"/>
          </a:p>
        </p:txBody>
      </p:sp>
      <p:sp>
        <p:nvSpPr>
          <p:cNvPr id="3" name="2 - Υπότιτλος"/>
          <p:cNvSpPr>
            <a:spLocks noGrp="1"/>
          </p:cNvSpPr>
          <p:nvPr>
            <p:ph type="subTitle" idx="1"/>
          </p:nvPr>
        </p:nvSpPr>
        <p:spPr/>
        <p:txBody>
          <a:bodyPr/>
          <a:lstStyle/>
          <a:p>
            <a:r>
              <a:rPr lang="el-GR" dirty="0" smtClean="0"/>
              <a:t>2</a:t>
            </a:r>
            <a:r>
              <a:rPr lang="el-GR" baseline="30000" dirty="0" smtClean="0"/>
              <a:t>η</a:t>
            </a:r>
            <a:r>
              <a:rPr lang="el-GR" dirty="0" smtClean="0"/>
              <a:t> ΕΡΓΑΣΤΗΡΙΑΚΗ ΕΡΓΑΣΙΑ</a:t>
            </a:r>
          </a:p>
          <a:p>
            <a:r>
              <a:rPr lang="el-GR" dirty="0" smtClean="0"/>
              <a:t>ΤΟΛΙΑΣ ΒΑΣΙΛΕΙΟΣ </a:t>
            </a:r>
          </a:p>
          <a:p>
            <a:r>
              <a:rPr lang="el-GR" dirty="0" smtClean="0"/>
              <a:t>Α.Μ. 4528</a:t>
            </a:r>
            <a:endParaRPr lang="el-GR" dirty="0"/>
          </a:p>
        </p:txBody>
      </p:sp>
      <p:sp>
        <p:nvSpPr>
          <p:cNvPr id="5" name="4 - Θέση αριθμού διαφάνειας"/>
          <p:cNvSpPr>
            <a:spLocks noGrp="1"/>
          </p:cNvSpPr>
          <p:nvPr>
            <p:ph type="sldNum" sz="quarter" idx="12"/>
          </p:nvPr>
        </p:nvSpPr>
        <p:spPr/>
        <p:txBody>
          <a:bodyPr/>
          <a:lstStyle/>
          <a:p>
            <a:fld id="{C9BFEE73-C87F-47F6-9199-FA4B9280641F}" type="slidenum">
              <a:rPr lang="el-GR" smtClean="0"/>
              <a:pPr/>
              <a:t>1</a:t>
            </a:fld>
            <a:endParaRPr lang="el-G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2776"/>
          </a:xfrm>
          <a:solidFill>
            <a:schemeClr val="bg1"/>
          </a:solidFill>
        </p:spPr>
        <p:txBody>
          <a:bodyPr>
            <a:normAutofit/>
          </a:bodyPr>
          <a:lstStyle/>
          <a:p>
            <a:r>
              <a:rPr lang="el-GR" sz="3200" dirty="0" smtClean="0"/>
              <a:t>Βαρύτητα</a:t>
            </a:r>
            <a:endParaRPr lang="el-GR" sz="3200" dirty="0"/>
          </a:p>
        </p:txBody>
      </p:sp>
      <p:sp>
        <p:nvSpPr>
          <p:cNvPr id="3" name="Θέση περιεχομένου 2"/>
          <p:cNvSpPr>
            <a:spLocks noGrp="1"/>
          </p:cNvSpPr>
          <p:nvPr>
            <p:ph idx="1"/>
          </p:nvPr>
        </p:nvSpPr>
        <p:spPr>
          <a:xfrm>
            <a:off x="395536" y="1556792"/>
            <a:ext cx="8291264" cy="4569371"/>
          </a:xfrm>
        </p:spPr>
        <p:txBody>
          <a:bodyPr>
            <a:normAutofit/>
          </a:bodyPr>
          <a:lstStyle/>
          <a:p>
            <a:pPr marL="0" indent="0" algn="just">
              <a:buNone/>
            </a:pPr>
            <a:endParaRPr lang="el-GR" sz="2000" dirty="0" smtClean="0"/>
          </a:p>
          <a:p>
            <a:pPr algn="just"/>
            <a:r>
              <a:rPr lang="el-GR" sz="2000" dirty="0" smtClean="0"/>
              <a:t>Στη φυσική, βαρύτητα ονομάζεται η ιδιότητα των υλικών σωμάτων να έλκουν και να έλκονται αμοιβαία με άλλα υλικά σώματα. Τα </a:t>
            </a:r>
            <a:r>
              <a:rPr lang="el-GR" sz="2000" dirty="0" err="1" smtClean="0"/>
              <a:t>ελκόμενα</a:t>
            </a:r>
            <a:r>
              <a:rPr lang="el-GR" sz="2000" dirty="0" smtClean="0"/>
              <a:t> σώματα κινούνται με επιταχυνόμενη κίνηση προς το έλκον σώμα. Οι έλξεις είναι αμοιβαίες. </a:t>
            </a:r>
          </a:p>
          <a:p>
            <a:pPr algn="just"/>
            <a:r>
              <a:rPr lang="el-GR" sz="2000" dirty="0" smtClean="0"/>
              <a:t>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algn="just">
              <a:buNone/>
            </a:pPr>
            <a:endParaRPr lang="el-GR" sz="2000" dirty="0" smtClean="0"/>
          </a:p>
          <a:p>
            <a:pPr marL="0" indent="0" algn="just">
              <a:buNone/>
            </a:pPr>
            <a:endParaRPr lang="el-GR" sz="2000" dirty="0" smtClean="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582"/>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35025" y="482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2051" name="Picture 3"/>
          <p:cNvPicPr>
            <a:picLocks noChangeAspect="1" noChangeArrowheads="1"/>
          </p:cNvPicPr>
          <p:nvPr/>
        </p:nvPicPr>
        <p:blipFill>
          <a:blip r:embed="rId3" cstate="print"/>
          <a:stretch>
            <a:fillRect/>
          </a:stretch>
        </p:blipFill>
        <p:spPr bwMode="auto">
          <a:xfrm>
            <a:off x="0" y="4724400"/>
            <a:ext cx="168862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ημερομηνίας 3"/>
          <p:cNvSpPr>
            <a:spLocks noGrp="1"/>
          </p:cNvSpPr>
          <p:nvPr>
            <p:ph type="dt" sz="half" idx="10"/>
          </p:nvPr>
        </p:nvSpPr>
        <p:spPr>
          <a:xfrm>
            <a:off x="1981200" y="6492875"/>
            <a:ext cx="1440160" cy="365125"/>
          </a:xfrm>
        </p:spPr>
        <p:txBody>
          <a:bodyPr/>
          <a:lstStyle/>
          <a:p>
            <a:r>
              <a:rPr lang="el-GR" dirty="0" smtClean="0"/>
              <a:t>Η Βαρύτητα</a:t>
            </a:r>
            <a:endParaRPr lang="el-GR" dirty="0"/>
          </a:p>
        </p:txBody>
      </p:sp>
      <p:sp>
        <p:nvSpPr>
          <p:cNvPr id="6" name="Θέση αριθμού διαφάνειας 5"/>
          <p:cNvSpPr>
            <a:spLocks noGrp="1"/>
          </p:cNvSpPr>
          <p:nvPr>
            <p:ph type="sldNum" sz="quarter" idx="12"/>
          </p:nvPr>
        </p:nvSpPr>
        <p:spPr/>
        <p:txBody>
          <a:bodyPr/>
          <a:lstStyle/>
          <a:p>
            <a:fld id="{C9BFEE73-C87F-47F6-9199-FA4B9280641F}" type="slidenum">
              <a:rPr lang="el-GR" smtClean="0"/>
              <a:pPr/>
              <a:t>2</a:t>
            </a:fld>
            <a:endParaRPr lang="el-GR"/>
          </a:p>
        </p:txBody>
      </p:sp>
    </p:spTree>
    <p:extLst>
      <p:ext uri="{BB962C8B-B14F-4D97-AF65-F5344CB8AC3E}">
        <p14:creationId xmlns:p14="http://schemas.microsoft.com/office/powerpoint/2010/main" val="141540698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tretch>
            <a:fillRect/>
          </a:stretch>
        </p:blipFill>
        <p:spPr bwMode="auto">
          <a:xfrm>
            <a:off x="0" y="4724400"/>
            <a:ext cx="168862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Τίτλος 1"/>
          <p:cNvSpPr>
            <a:spLocks noGrp="1"/>
          </p:cNvSpPr>
          <p:nvPr>
            <p:ph type="title"/>
          </p:nvPr>
        </p:nvSpPr>
        <p:spPr>
          <a:xfrm>
            <a:off x="0" y="0"/>
            <a:ext cx="9144000" cy="1412776"/>
          </a:xfrm>
          <a:solidFill>
            <a:schemeClr val="bg1"/>
          </a:solidFill>
        </p:spPr>
        <p:txBody>
          <a:bodyPr>
            <a:normAutofit/>
          </a:bodyPr>
          <a:lstStyle/>
          <a:p>
            <a:r>
              <a:rPr lang="el-GR" sz="3200" dirty="0" smtClean="0"/>
              <a:t>Ποιος ανακάλυψε τη </a:t>
            </a:r>
            <a:r>
              <a:rPr lang="el-GR" sz="3200" dirty="0"/>
              <a:t>β</a:t>
            </a:r>
            <a:r>
              <a:rPr lang="el-GR" sz="3200" dirty="0" smtClean="0"/>
              <a:t>αρύτητα</a:t>
            </a:r>
            <a:r>
              <a:rPr lang="en-US" sz="3200" dirty="0" smtClean="0"/>
              <a:t>;</a:t>
            </a:r>
            <a:endParaRPr lang="el-GR" sz="3200" dirty="0"/>
          </a:p>
        </p:txBody>
      </p:sp>
      <p:sp>
        <p:nvSpPr>
          <p:cNvPr id="3" name="Θέση περιεχομένου 2"/>
          <p:cNvSpPr>
            <a:spLocks noGrp="1"/>
          </p:cNvSpPr>
          <p:nvPr>
            <p:ph idx="1"/>
          </p:nvPr>
        </p:nvSpPr>
        <p:spPr>
          <a:xfrm>
            <a:off x="457200" y="1628800"/>
            <a:ext cx="8229600" cy="3095600"/>
          </a:xfrm>
        </p:spPr>
        <p:txBody>
          <a:bodyPr>
            <a:normAutofit fontScale="92500" lnSpcReduction="20000"/>
          </a:bodyPr>
          <a:lstStyle/>
          <a:p>
            <a:pPr marL="0" indent="0">
              <a:buNone/>
            </a:pPr>
            <a:endParaRPr lang="el-GR" sz="2000" dirty="0" smtClean="0"/>
          </a:p>
          <a:p>
            <a:pPr marL="0" indent="0" algn="just">
              <a:buNone/>
            </a:pPr>
            <a:r>
              <a:rPr lang="el-GR" sz="2000" dirty="0" smtClean="0"/>
              <a:t>Το 1687 ο Άγγλος μαθηματικός Σερ Ισαάκ Νεύτων (</a:t>
            </a:r>
            <a:r>
              <a:rPr lang="el-GR" sz="2000" dirty="0" err="1" smtClean="0"/>
              <a:t>Sir</a:t>
            </a:r>
            <a:r>
              <a:rPr lang="el-GR" sz="2000" dirty="0" smtClean="0"/>
              <a:t> </a:t>
            </a:r>
            <a:r>
              <a:rPr lang="el-GR" sz="2000" dirty="0" err="1" smtClean="0"/>
              <a:t>Isaac</a:t>
            </a:r>
            <a:r>
              <a:rPr lang="el-GR" sz="2000" dirty="0" smtClean="0"/>
              <a:t> </a:t>
            </a:r>
            <a:r>
              <a:rPr lang="el-GR" sz="2000" dirty="0" err="1" smtClean="0"/>
              <a:t>Newton</a:t>
            </a:r>
            <a:r>
              <a:rPr lang="el-GR" sz="2000" dirty="0" smtClean="0"/>
              <a:t>) δημοσίευσε το διάσημο έργο του "</a:t>
            </a:r>
            <a:r>
              <a:rPr lang="el-GR" sz="2000" dirty="0" err="1" smtClean="0"/>
              <a:t>Principia</a:t>
            </a:r>
            <a:r>
              <a:rPr lang="el-GR" sz="2000"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sz="2000"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3</a:t>
            </a:fld>
            <a:endParaRPr lang="el-G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spTree>
    <p:extLst>
      <p:ext uri="{BB962C8B-B14F-4D97-AF65-F5344CB8AC3E}">
        <p14:creationId xmlns:p14="http://schemas.microsoft.com/office/powerpoint/2010/main" val="12828354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340768"/>
          </a:xfrm>
          <a:solidFill>
            <a:schemeClr val="bg1"/>
          </a:solidFill>
        </p:spPr>
        <p:txBody>
          <a:bodyPr>
            <a:normAutofit/>
          </a:bodyPr>
          <a:lstStyle/>
          <a:p>
            <a:r>
              <a:rPr lang="el-GR" sz="3200" dirty="0" smtClean="0"/>
              <a:t>Πώς μας επηρεάζει η </a:t>
            </a:r>
            <a:r>
              <a:rPr lang="el-GR" sz="3200" dirty="0" smtClean="0"/>
              <a:t>βαρύτητα</a:t>
            </a:r>
            <a:r>
              <a:rPr lang="en-US" sz="3200" dirty="0" smtClean="0"/>
              <a:t>;</a:t>
            </a:r>
            <a:endParaRPr lang="el-GR" sz="3200" dirty="0"/>
          </a:p>
        </p:txBody>
      </p:sp>
      <p:sp>
        <p:nvSpPr>
          <p:cNvPr id="4" name="Θέση ημερομηνίας 3"/>
          <p:cNvSpPr>
            <a:spLocks noGrp="1"/>
          </p:cNvSpPr>
          <p:nvPr>
            <p:ph type="dt" sz="half" idx="10"/>
          </p:nvPr>
        </p:nvSpPr>
        <p:spPr>
          <a:xfrm>
            <a:off x="1981200" y="6492875"/>
            <a:ext cx="2302768"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4</a:t>
            </a:fld>
            <a:endParaRPr lang="el-G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5123" name="Picture 3"/>
          <p:cNvPicPr>
            <a:picLocks noChangeAspect="1" noChangeArrowheads="1"/>
          </p:cNvPicPr>
          <p:nvPr/>
        </p:nvPicPr>
        <p:blipFill>
          <a:blip r:embed="rId3" cstate="print"/>
          <a:stretch>
            <a:fillRect/>
          </a:stretch>
        </p:blipFill>
        <p:spPr bwMode="auto">
          <a:xfrm>
            <a:off x="0" y="4724400"/>
            <a:ext cx="168862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Θέση περιεχομένου 7"/>
          <p:cNvGraphicFramePr>
            <a:graphicFrameLocks noGrp="1"/>
          </p:cNvGraphicFramePr>
          <p:nvPr>
            <p:ph idx="1"/>
            <p:extLst>
              <p:ext uri="{D42A27DB-BD31-4B8C-83A1-F6EECF244321}">
                <p14:modId xmlns:p14="http://schemas.microsoft.com/office/powerpoint/2010/main" val="80888023"/>
              </p:ext>
            </p:extLst>
          </p:nvPr>
        </p:nvGraphicFramePr>
        <p:xfrm>
          <a:off x="755576" y="1600201"/>
          <a:ext cx="8136904" cy="29089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262347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Η </a:t>
            </a:r>
            <a:r>
              <a:rPr lang="el-GR" sz="3200" dirty="0" smtClean="0"/>
              <a:t>βαρύτητα </a:t>
            </a:r>
            <a:r>
              <a:rPr lang="el-GR" sz="3200" dirty="0" smtClean="0"/>
              <a:t>στη Σελήνη</a:t>
            </a:r>
            <a:endParaRPr lang="el-GR" sz="3200" dirty="0"/>
          </a:p>
        </p:txBody>
      </p:sp>
      <p:sp>
        <p:nvSpPr>
          <p:cNvPr id="3" name="Θέση περιεχομένου 2"/>
          <p:cNvSpPr>
            <a:spLocks noGrp="1"/>
          </p:cNvSpPr>
          <p:nvPr>
            <p:ph idx="1"/>
          </p:nvPr>
        </p:nvSpPr>
        <p:spPr>
          <a:xfrm>
            <a:off x="457200" y="1484784"/>
            <a:ext cx="8229600" cy="3024336"/>
          </a:xfrm>
        </p:spPr>
        <p:txBody>
          <a:bodyPr>
            <a:normAutofit fontScale="85000" lnSpcReduction="20000"/>
          </a:bodyPr>
          <a:lstStyle/>
          <a:p>
            <a:pPr marL="0" indent="0" algn="just"/>
            <a:r>
              <a:rPr lang="el-GR" dirty="0" smtClean="0"/>
              <a:t> Είναι ο μοναδικός φυσικός δορυφόρος της Γης και το δεύτερο κατά σειρά λαμπρότητας σώμα που αντικρίζουμε στο Ουράνιο Στερέωμα. </a:t>
            </a:r>
          </a:p>
          <a:p>
            <a:pPr marL="0" indent="0" algn="just"/>
            <a:r>
              <a:rPr lang="el-GR" dirty="0" smtClean="0"/>
              <a:t>H σελήνη είναι ο πέμπτος μεγαλύτερος δορυφόρος στο ηλιακό σύστημα. Έχει διάμετρο 3476 </a:t>
            </a:r>
            <a:r>
              <a:rPr lang="el-GR" dirty="0" err="1"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a:t>
            </a:r>
            <a:endParaRPr lang="el-GR"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5</a:t>
            </a:fld>
            <a:endParaRPr lang="el-G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6147" name="Picture 3"/>
          <p:cNvPicPr>
            <a:picLocks noChangeAspect="1" noChangeArrowheads="1"/>
          </p:cNvPicPr>
          <p:nvPr/>
        </p:nvPicPr>
        <p:blipFill>
          <a:blip r:embed="rId3" cstate="print"/>
          <a:stretch>
            <a:fillRect/>
          </a:stretch>
        </p:blipFill>
        <p:spPr bwMode="auto">
          <a:xfrm>
            <a:off x="0" y="4724400"/>
            <a:ext cx="168862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54991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417638"/>
          </a:xfrm>
          <a:solidFill>
            <a:schemeClr val="bg1"/>
          </a:solidFill>
        </p:spPr>
        <p:txBody>
          <a:bodyPr>
            <a:normAutofit/>
          </a:bodyPr>
          <a:lstStyle/>
          <a:p>
            <a:r>
              <a:rPr lang="el-GR" sz="3200" dirty="0" smtClean="0"/>
              <a:t>Επίλογος</a:t>
            </a:r>
            <a:endParaRPr lang="el-GR" sz="3200" dirty="0"/>
          </a:p>
        </p:txBody>
      </p:sp>
      <p:sp>
        <p:nvSpPr>
          <p:cNvPr id="4" name="Θέση ημερομηνίας 3"/>
          <p:cNvSpPr>
            <a:spLocks noGrp="1"/>
          </p:cNvSpPr>
          <p:nvPr>
            <p:ph type="dt" sz="half" idx="10"/>
          </p:nvPr>
        </p:nvSpPr>
        <p:spPr>
          <a:xfrm>
            <a:off x="1981200" y="6492875"/>
            <a:ext cx="2133600" cy="365125"/>
          </a:xfrm>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C9BFEE73-C87F-47F6-9199-FA4B9280641F}" type="slidenum">
              <a:rPr lang="el-GR" smtClean="0"/>
              <a:pPr/>
              <a:t>6</a:t>
            </a:fld>
            <a:endParaRPr lang="el-G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350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5025" y="0"/>
            <a:ext cx="2027557" cy="400110"/>
          </a:xfrm>
          <a:prstGeom prst="rect">
            <a:avLst/>
          </a:prstGeom>
          <a:noFill/>
        </p:spPr>
        <p:txBody>
          <a:bodyPr wrap="square" rtlCol="0">
            <a:spAutoFit/>
          </a:bodyPr>
          <a:lstStyle/>
          <a:p>
            <a:r>
              <a:rPr lang="el-GR" sz="1000" i="1" dirty="0" smtClean="0"/>
              <a:t>Παιδαγωγικό Τμήμα  Δημοτικής Εκπαίδευσης</a:t>
            </a:r>
            <a:endParaRPr lang="el-GR" sz="1000" i="1" dirty="0"/>
          </a:p>
        </p:txBody>
      </p:sp>
      <p:pic>
        <p:nvPicPr>
          <p:cNvPr id="7172" name="Picture 4"/>
          <p:cNvPicPr>
            <a:picLocks noChangeAspect="1" noChangeArrowheads="1"/>
          </p:cNvPicPr>
          <p:nvPr/>
        </p:nvPicPr>
        <p:blipFill>
          <a:blip r:embed="rId3" cstate="print"/>
          <a:stretch>
            <a:fillRect/>
          </a:stretch>
        </p:blipFill>
        <p:spPr bwMode="auto">
          <a:xfrm>
            <a:off x="0" y="4724400"/>
            <a:ext cx="1688624"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3968" y="4227001"/>
            <a:ext cx="504056" cy="504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 Θέση περιεχομένου"/>
          <p:cNvSpPr>
            <a:spLocks noGrp="1"/>
          </p:cNvSpPr>
          <p:nvPr>
            <p:ph idx="1"/>
          </p:nvPr>
        </p:nvSpPr>
        <p:spPr/>
        <p:txBody>
          <a:bodyPr/>
          <a:lstStyle/>
          <a:p>
            <a:pPr>
              <a:buFont typeface="Wingdings" pitchFamily="2" charset="2"/>
              <a:buChar char="v"/>
            </a:pPr>
            <a:r>
              <a:rPr lang="el-GR" dirty="0" smtClean="0"/>
              <a:t> Σας ευχαριστώ …</a:t>
            </a:r>
          </a:p>
          <a:p>
            <a:pPr>
              <a:buNone/>
            </a:pPr>
            <a:endParaRPr lang="el-GR" dirty="0" smtClean="0"/>
          </a:p>
          <a:p>
            <a:pPr>
              <a:buNone/>
            </a:pPr>
            <a:endParaRPr lang="el-GR" dirty="0" smtClean="0"/>
          </a:p>
          <a:p>
            <a:pPr>
              <a:buNone/>
            </a:pPr>
            <a:endParaRPr lang="el-GR" dirty="0"/>
          </a:p>
        </p:txBody>
      </p:sp>
      <p:pic>
        <p:nvPicPr>
          <p:cNvPr id="11" name="Εικόνα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5656" y="2803503"/>
            <a:ext cx="4640687" cy="30953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281342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184</TotalTime>
  <Words>384</Words>
  <Application>Microsoft Office PowerPoint</Application>
  <PresentationFormat>Προβολή στην οθόνη (4:3)</PresentationFormat>
  <Paragraphs>40</Paragraphs>
  <Slides>6</Slides>
  <Notes>1</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Wingdings</vt:lpstr>
      <vt:lpstr>Θέμα του Office</vt:lpstr>
      <vt:lpstr>Πληροφορική και Νέες Τεχνολογίες στην Εκπαίδευση</vt:lpstr>
      <vt:lpstr>Βαρύτητα</vt:lpstr>
      <vt:lpstr>Ποιος ανακάλυψε τη βαρύτητα;</vt:lpstr>
      <vt:lpstr>Πώς μας επηρεάζει η βαρύτητα;</vt:lpstr>
      <vt:lpstr>Η βαρύτητα στη Σελήνη</vt:lpstr>
      <vt:lpstr>Επίλογος</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User</dc:creator>
  <cp:lastModifiedBy>user</cp:lastModifiedBy>
  <cp:revision>20</cp:revision>
  <dcterms:created xsi:type="dcterms:W3CDTF">2018-04-19T08:48:11Z</dcterms:created>
  <dcterms:modified xsi:type="dcterms:W3CDTF">2018-04-24T13:06:52Z</dcterms:modified>
</cp:coreProperties>
</file>